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TDTD강굴림" charset="1" panose="02000503000000000000"/>
      <p:regular r:id="rId17"/>
    </p:embeddedFont>
    <p:embeddedFont>
      <p:font typeface="Nanum Square Round" charset="1" panose="020B0600000101010101"/>
      <p:regular r:id="rId18"/>
    </p:embeddedFont>
    <p:embeddedFont>
      <p:font typeface="Nanum Square Round Bold" charset="1" panose="020B0600000101010101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479534" y="4144488"/>
            <a:ext cx="5576367" cy="4426242"/>
          </a:xfrm>
          <a:custGeom>
            <a:avLst/>
            <a:gdLst/>
            <a:ahLst/>
            <a:cxnLst/>
            <a:rect r="r" b="b" t="t" l="l"/>
            <a:pathLst>
              <a:path h="4426242" w="5576367">
                <a:moveTo>
                  <a:pt x="0" y="0"/>
                </a:moveTo>
                <a:lnTo>
                  <a:pt x="5576368" y="0"/>
                </a:lnTo>
                <a:lnTo>
                  <a:pt x="5576368" y="4426241"/>
                </a:lnTo>
                <a:lnTo>
                  <a:pt x="0" y="442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9" id="9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103595" y="2631400"/>
            <a:ext cx="7853326" cy="3096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235"/>
              </a:lnSpc>
            </a:pPr>
            <a:r>
              <a:rPr lang="en-US" sz="5882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삼성전자 가전제품</a:t>
            </a:r>
          </a:p>
          <a:p>
            <a:pPr algn="l" marL="0" indent="0" lvl="0">
              <a:lnSpc>
                <a:spcPts val="8235"/>
              </a:lnSpc>
            </a:pPr>
            <a:r>
              <a:rPr lang="en-US" sz="5882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구독서비스 IB상담</a:t>
            </a:r>
          </a:p>
          <a:p>
            <a:pPr algn="l" marL="0" indent="0" lvl="0">
              <a:lnSpc>
                <a:spcPts val="8235"/>
              </a:lnSpc>
            </a:pPr>
            <a:r>
              <a:rPr lang="en-US" sz="5882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채용 공고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86328" y="6858543"/>
            <a:ext cx="6366659" cy="60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74"/>
              </a:lnSpc>
              <a:spcBef>
                <a:spcPct val="0"/>
              </a:spcBef>
            </a:pPr>
            <a:r>
              <a:rPr lang="en-US" sz="3410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2026년 7월 채용 안내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086328" y="7759175"/>
            <a:ext cx="5698987" cy="1288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26"/>
              </a:lnSpc>
              <a:spcBef>
                <a:spcPct val="0"/>
              </a:spcBef>
            </a:pPr>
            <a:r>
              <a:rPr lang="en-US" sz="3661" strike="noStrike" u="none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삼성전자 가전제품 구독서비스(렌탈) IB상담 채용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417531" y="2788024"/>
            <a:ext cx="7115153" cy="1515136"/>
            <a:chOff x="0" y="0"/>
            <a:chExt cx="1873950" cy="39904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417531" y="4820863"/>
            <a:ext cx="7115153" cy="1515136"/>
            <a:chOff x="0" y="0"/>
            <a:chExt cx="1873950" cy="3990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417531" y="6857746"/>
            <a:ext cx="7115153" cy="1515136"/>
            <a:chOff x="0" y="0"/>
            <a:chExt cx="1873950" cy="39904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2671780" y="5314710"/>
            <a:ext cx="3202646" cy="3255549"/>
          </a:xfrm>
          <a:custGeom>
            <a:avLst/>
            <a:gdLst/>
            <a:ahLst/>
            <a:cxnLst/>
            <a:rect r="r" b="b" t="t" l="l"/>
            <a:pathLst>
              <a:path h="3255549" w="3202646">
                <a:moveTo>
                  <a:pt x="0" y="0"/>
                </a:moveTo>
                <a:lnTo>
                  <a:pt x="3202646" y="0"/>
                </a:lnTo>
                <a:lnTo>
                  <a:pt x="3202646" y="3255548"/>
                </a:lnTo>
                <a:lnTo>
                  <a:pt x="0" y="3255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630844" y="2409152"/>
            <a:ext cx="4951186" cy="2681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730"/>
              </a:lnSpc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복리</a:t>
            </a:r>
          </a:p>
          <a:p>
            <a:pPr algn="l" marL="0" indent="0" lvl="0">
              <a:lnSpc>
                <a:spcPts val="10730"/>
              </a:lnSpc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후생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50066" y="3086868"/>
            <a:ext cx="5618129" cy="831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4대보험 가입 (국민연금, 건강보험, 고용보험, 산재보험)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250066" y="5119707"/>
            <a:ext cx="5618129" cy="412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안정적인 고용 보장 및 정규직 전환 기회 제공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250066" y="7156590"/>
            <a:ext cx="5618129" cy="412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쾌적한 근무 환경 및 직원 복지 혜택 제공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7908845" y="2561552"/>
            <a:ext cx="1017371" cy="887178"/>
            <a:chOff x="0" y="0"/>
            <a:chExt cx="267949" cy="23366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7908845" y="4594391"/>
            <a:ext cx="1017371" cy="887178"/>
            <a:chOff x="0" y="0"/>
            <a:chExt cx="267949" cy="23366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7908845" y="6631274"/>
            <a:ext cx="1017371" cy="887178"/>
            <a:chOff x="0" y="0"/>
            <a:chExt cx="267949" cy="23366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8150501" y="2683249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01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150501" y="4716088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02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150501" y="6752971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03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495910" y="3838691"/>
            <a:ext cx="5382676" cy="6534357"/>
          </a:xfrm>
          <a:custGeom>
            <a:avLst/>
            <a:gdLst/>
            <a:ahLst/>
            <a:cxnLst/>
            <a:rect r="r" b="b" t="t" l="l"/>
            <a:pathLst>
              <a:path h="6534357" w="5382676">
                <a:moveTo>
                  <a:pt x="0" y="0"/>
                </a:moveTo>
                <a:lnTo>
                  <a:pt x="5382676" y="0"/>
                </a:lnTo>
                <a:lnTo>
                  <a:pt x="5382676" y="6534356"/>
                </a:lnTo>
                <a:lnTo>
                  <a:pt x="0" y="65343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103595" y="3540078"/>
            <a:ext cx="9867543" cy="1550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2688"/>
              </a:lnSpc>
              <a:spcBef>
                <a:spcPct val="0"/>
              </a:spcBef>
            </a:pPr>
            <a:r>
              <a:rPr lang="en-US" sz="9063" strike="noStrike" u="none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지금 지원하세요!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103595" y="7187492"/>
            <a:ext cx="6210003" cy="500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7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문의 및 지원 안내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3595" y="7829732"/>
            <a:ext cx="5610355" cy="500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7"/>
              </a:lnSpc>
              <a:spcBef>
                <a:spcPct val="0"/>
              </a:spcBef>
            </a:pPr>
            <a:r>
              <a:rPr lang="en-US" sz="2798" strike="noStrike" u="none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📧 채용 담당자에게 연락주세요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975113" y="5089781"/>
            <a:ext cx="4568248" cy="3080367"/>
            <a:chOff x="0" y="0"/>
            <a:chExt cx="1203160" cy="8112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814440" y="5089781"/>
            <a:ext cx="4568248" cy="3080367"/>
            <a:chOff x="0" y="0"/>
            <a:chExt cx="1203160" cy="8112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649389" y="5089781"/>
            <a:ext cx="4568248" cy="3080367"/>
            <a:chOff x="0" y="0"/>
            <a:chExt cx="1203160" cy="81129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14535" y="4646192"/>
            <a:ext cx="3889404" cy="887178"/>
            <a:chOff x="0" y="0"/>
            <a:chExt cx="1024370" cy="23366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153863" y="4646192"/>
            <a:ext cx="3889404" cy="887178"/>
            <a:chOff x="0" y="0"/>
            <a:chExt cx="1024370" cy="2336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988811" y="4646192"/>
            <a:ext cx="3889404" cy="887178"/>
            <a:chOff x="0" y="0"/>
            <a:chExt cx="1024370" cy="23366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2810783" y="1286872"/>
            <a:ext cx="2962297" cy="2951188"/>
          </a:xfrm>
          <a:custGeom>
            <a:avLst/>
            <a:gdLst/>
            <a:ahLst/>
            <a:cxnLst/>
            <a:rect r="r" b="b" t="t" l="l"/>
            <a:pathLst>
              <a:path h="2951188" w="2962297">
                <a:moveTo>
                  <a:pt x="0" y="0"/>
                </a:moveTo>
                <a:lnTo>
                  <a:pt x="2962297" y="0"/>
                </a:lnTo>
                <a:lnTo>
                  <a:pt x="2962297" y="2951189"/>
                </a:lnTo>
                <a:lnTo>
                  <a:pt x="0" y="2951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314535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IB 상담 업무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151673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계약 확인 및 유지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992289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구독케어 안내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463128" y="6057245"/>
            <a:ext cx="3740811" cy="1250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삼성전자 가전제품 구독서비스(렌탈) 관련 인바운드 고객 상담 업무를 담당합니다.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273594" y="6057245"/>
            <a:ext cx="3740811" cy="1250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고객의 구독 계약 내용을 확인하고, 계약 유지 및 변경 관련 상담을 진행합니다.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066585" y="6057245"/>
            <a:ext cx="3740811" cy="1250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구독케어 서비스 내용을 고객에게 안내하고, 서비스 만족도 향상을 지원합니다.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567886" y="2202332"/>
            <a:ext cx="7152228" cy="1319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30"/>
              </a:lnSpc>
              <a:spcBef>
                <a:spcPct val="0"/>
              </a:spcBef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업무내용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417531" y="2788024"/>
            <a:ext cx="7115153" cy="1515136"/>
            <a:chOff x="0" y="0"/>
            <a:chExt cx="1873950" cy="39904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417531" y="4820863"/>
            <a:ext cx="7115153" cy="1515136"/>
            <a:chOff x="0" y="0"/>
            <a:chExt cx="1873950" cy="3990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417531" y="6857746"/>
            <a:ext cx="7115153" cy="1515136"/>
            <a:chOff x="0" y="0"/>
            <a:chExt cx="1873950" cy="39904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2872501" y="5511579"/>
            <a:ext cx="2781890" cy="3243917"/>
          </a:xfrm>
          <a:custGeom>
            <a:avLst/>
            <a:gdLst/>
            <a:ahLst/>
            <a:cxnLst/>
            <a:rect r="r" b="b" t="t" l="l"/>
            <a:pathLst>
              <a:path h="3243917" w="2781890">
                <a:moveTo>
                  <a:pt x="0" y="0"/>
                </a:moveTo>
                <a:lnTo>
                  <a:pt x="2781889" y="0"/>
                </a:lnTo>
                <a:lnTo>
                  <a:pt x="2781889" y="3243917"/>
                </a:lnTo>
                <a:lnTo>
                  <a:pt x="0" y="32439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630844" y="2409152"/>
            <a:ext cx="4951186" cy="2681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730"/>
              </a:lnSpc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업무</a:t>
            </a:r>
          </a:p>
          <a:p>
            <a:pPr algn="l" marL="0" indent="0" lvl="0">
              <a:lnSpc>
                <a:spcPts val="10730"/>
              </a:lnSpc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시간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50066" y="3086868"/>
            <a:ext cx="5618129" cy="412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월~금 근무 / 주 40시간 (주 5일 근무 기준)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250066" y="5119707"/>
            <a:ext cx="5618129" cy="831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09:00 ~ 18:00 (8시간 근무, 점심시간 1시간 포함)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250066" y="7156590"/>
            <a:ext cx="5618129" cy="831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주말 및 공휴일 휴무 (토·일요일 및 법정 공휴일 전면 휴무)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7908845" y="2561552"/>
            <a:ext cx="1017371" cy="887178"/>
            <a:chOff x="0" y="0"/>
            <a:chExt cx="267949" cy="23366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7908845" y="4594391"/>
            <a:ext cx="1017371" cy="887178"/>
            <a:chOff x="0" y="0"/>
            <a:chExt cx="267949" cy="23366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7908845" y="6631274"/>
            <a:ext cx="1017371" cy="887178"/>
            <a:chOff x="0" y="0"/>
            <a:chExt cx="267949" cy="23366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8150501" y="2683249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01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150501" y="4716088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02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150501" y="6752971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3618588" y="4642970"/>
            <a:ext cx="5090436" cy="887178"/>
            <a:chOff x="0" y="0"/>
            <a:chExt cx="1340691" cy="23366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40691" cy="233660"/>
            </a:xfrm>
            <a:custGeom>
              <a:avLst/>
              <a:gdLst/>
              <a:ahLst/>
              <a:cxnLst/>
              <a:rect r="r" b="b" t="t" l="l"/>
              <a:pathLst>
                <a:path h="233660" w="1340691">
                  <a:moveTo>
                    <a:pt x="65398" y="0"/>
                  </a:moveTo>
                  <a:lnTo>
                    <a:pt x="1275293" y="0"/>
                  </a:lnTo>
                  <a:cubicBezTo>
                    <a:pt x="1311412" y="0"/>
                    <a:pt x="1340691" y="29280"/>
                    <a:pt x="1340691" y="65398"/>
                  </a:cubicBezTo>
                  <a:lnTo>
                    <a:pt x="1340691" y="168262"/>
                  </a:lnTo>
                  <a:cubicBezTo>
                    <a:pt x="1340691" y="185607"/>
                    <a:pt x="1333801" y="202241"/>
                    <a:pt x="1321536" y="214506"/>
                  </a:cubicBezTo>
                  <a:cubicBezTo>
                    <a:pt x="1309272" y="226770"/>
                    <a:pt x="1292638" y="233660"/>
                    <a:pt x="1275293" y="233660"/>
                  </a:cubicBezTo>
                  <a:lnTo>
                    <a:pt x="65398" y="233660"/>
                  </a:lnTo>
                  <a:cubicBezTo>
                    <a:pt x="29280" y="233660"/>
                    <a:pt x="0" y="204381"/>
                    <a:pt x="0" y="168262"/>
                  </a:cubicBezTo>
                  <a:lnTo>
                    <a:pt x="0" y="65398"/>
                  </a:lnTo>
                  <a:cubicBezTo>
                    <a:pt x="0" y="48053"/>
                    <a:pt x="6890" y="31419"/>
                    <a:pt x="19155" y="19155"/>
                  </a:cubicBezTo>
                  <a:cubicBezTo>
                    <a:pt x="31419" y="6890"/>
                    <a:pt x="48053" y="0"/>
                    <a:pt x="65398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340691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578976" y="4644226"/>
            <a:ext cx="5090436" cy="887178"/>
            <a:chOff x="0" y="0"/>
            <a:chExt cx="1340691" cy="23366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40691" cy="233660"/>
            </a:xfrm>
            <a:custGeom>
              <a:avLst/>
              <a:gdLst/>
              <a:ahLst/>
              <a:cxnLst/>
              <a:rect r="r" b="b" t="t" l="l"/>
              <a:pathLst>
                <a:path h="233660" w="1340691">
                  <a:moveTo>
                    <a:pt x="65398" y="0"/>
                  </a:moveTo>
                  <a:lnTo>
                    <a:pt x="1275293" y="0"/>
                  </a:lnTo>
                  <a:cubicBezTo>
                    <a:pt x="1311412" y="0"/>
                    <a:pt x="1340691" y="29280"/>
                    <a:pt x="1340691" y="65398"/>
                  </a:cubicBezTo>
                  <a:lnTo>
                    <a:pt x="1340691" y="168262"/>
                  </a:lnTo>
                  <a:cubicBezTo>
                    <a:pt x="1340691" y="185607"/>
                    <a:pt x="1333801" y="202241"/>
                    <a:pt x="1321536" y="214506"/>
                  </a:cubicBezTo>
                  <a:cubicBezTo>
                    <a:pt x="1309272" y="226770"/>
                    <a:pt x="1292638" y="233660"/>
                    <a:pt x="1275293" y="233660"/>
                  </a:cubicBezTo>
                  <a:lnTo>
                    <a:pt x="65398" y="233660"/>
                  </a:lnTo>
                  <a:cubicBezTo>
                    <a:pt x="29280" y="233660"/>
                    <a:pt x="0" y="204381"/>
                    <a:pt x="0" y="168262"/>
                  </a:cubicBezTo>
                  <a:lnTo>
                    <a:pt x="0" y="65398"/>
                  </a:lnTo>
                  <a:cubicBezTo>
                    <a:pt x="0" y="48053"/>
                    <a:pt x="6890" y="31419"/>
                    <a:pt x="19155" y="19155"/>
                  </a:cubicBezTo>
                  <a:cubicBezTo>
                    <a:pt x="31419" y="6890"/>
                    <a:pt x="48053" y="0"/>
                    <a:pt x="65398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340691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618588" y="5837460"/>
            <a:ext cx="5090436" cy="887178"/>
            <a:chOff x="0" y="0"/>
            <a:chExt cx="1340691" cy="2336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340691" cy="233660"/>
            </a:xfrm>
            <a:custGeom>
              <a:avLst/>
              <a:gdLst/>
              <a:ahLst/>
              <a:cxnLst/>
              <a:rect r="r" b="b" t="t" l="l"/>
              <a:pathLst>
                <a:path h="233660" w="1340691">
                  <a:moveTo>
                    <a:pt x="65398" y="0"/>
                  </a:moveTo>
                  <a:lnTo>
                    <a:pt x="1275293" y="0"/>
                  </a:lnTo>
                  <a:cubicBezTo>
                    <a:pt x="1311412" y="0"/>
                    <a:pt x="1340691" y="29280"/>
                    <a:pt x="1340691" y="65398"/>
                  </a:cubicBezTo>
                  <a:lnTo>
                    <a:pt x="1340691" y="168262"/>
                  </a:lnTo>
                  <a:cubicBezTo>
                    <a:pt x="1340691" y="185607"/>
                    <a:pt x="1333801" y="202241"/>
                    <a:pt x="1321536" y="214506"/>
                  </a:cubicBezTo>
                  <a:cubicBezTo>
                    <a:pt x="1309272" y="226770"/>
                    <a:pt x="1292638" y="233660"/>
                    <a:pt x="1275293" y="233660"/>
                  </a:cubicBezTo>
                  <a:lnTo>
                    <a:pt x="65398" y="233660"/>
                  </a:lnTo>
                  <a:cubicBezTo>
                    <a:pt x="29280" y="233660"/>
                    <a:pt x="0" y="204381"/>
                    <a:pt x="0" y="168262"/>
                  </a:cubicBezTo>
                  <a:lnTo>
                    <a:pt x="0" y="65398"/>
                  </a:lnTo>
                  <a:cubicBezTo>
                    <a:pt x="0" y="48053"/>
                    <a:pt x="6890" y="31419"/>
                    <a:pt x="19155" y="19155"/>
                  </a:cubicBezTo>
                  <a:cubicBezTo>
                    <a:pt x="31419" y="6890"/>
                    <a:pt x="48053" y="0"/>
                    <a:pt x="65398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340691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578976" y="5838717"/>
            <a:ext cx="5090436" cy="887178"/>
            <a:chOff x="0" y="0"/>
            <a:chExt cx="1340691" cy="23366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340691" cy="233660"/>
            </a:xfrm>
            <a:custGeom>
              <a:avLst/>
              <a:gdLst/>
              <a:ahLst/>
              <a:cxnLst/>
              <a:rect r="r" b="b" t="t" l="l"/>
              <a:pathLst>
                <a:path h="233660" w="1340691">
                  <a:moveTo>
                    <a:pt x="65398" y="0"/>
                  </a:moveTo>
                  <a:lnTo>
                    <a:pt x="1275293" y="0"/>
                  </a:lnTo>
                  <a:cubicBezTo>
                    <a:pt x="1311412" y="0"/>
                    <a:pt x="1340691" y="29280"/>
                    <a:pt x="1340691" y="65398"/>
                  </a:cubicBezTo>
                  <a:lnTo>
                    <a:pt x="1340691" y="168262"/>
                  </a:lnTo>
                  <a:cubicBezTo>
                    <a:pt x="1340691" y="185607"/>
                    <a:pt x="1333801" y="202241"/>
                    <a:pt x="1321536" y="214506"/>
                  </a:cubicBezTo>
                  <a:cubicBezTo>
                    <a:pt x="1309272" y="226770"/>
                    <a:pt x="1292638" y="233660"/>
                    <a:pt x="1275293" y="233660"/>
                  </a:cubicBezTo>
                  <a:lnTo>
                    <a:pt x="65398" y="233660"/>
                  </a:lnTo>
                  <a:cubicBezTo>
                    <a:pt x="29280" y="233660"/>
                    <a:pt x="0" y="204381"/>
                    <a:pt x="0" y="168262"/>
                  </a:cubicBezTo>
                  <a:lnTo>
                    <a:pt x="0" y="65398"/>
                  </a:lnTo>
                  <a:cubicBezTo>
                    <a:pt x="0" y="48053"/>
                    <a:pt x="6890" y="31419"/>
                    <a:pt x="19155" y="19155"/>
                  </a:cubicBezTo>
                  <a:cubicBezTo>
                    <a:pt x="31419" y="6890"/>
                    <a:pt x="48053" y="0"/>
                    <a:pt x="65398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340691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618588" y="7029439"/>
            <a:ext cx="5090436" cy="887178"/>
            <a:chOff x="0" y="0"/>
            <a:chExt cx="1340691" cy="2336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340691" cy="233660"/>
            </a:xfrm>
            <a:custGeom>
              <a:avLst/>
              <a:gdLst/>
              <a:ahLst/>
              <a:cxnLst/>
              <a:rect r="r" b="b" t="t" l="l"/>
              <a:pathLst>
                <a:path h="233660" w="1340691">
                  <a:moveTo>
                    <a:pt x="65398" y="0"/>
                  </a:moveTo>
                  <a:lnTo>
                    <a:pt x="1275293" y="0"/>
                  </a:lnTo>
                  <a:cubicBezTo>
                    <a:pt x="1311412" y="0"/>
                    <a:pt x="1340691" y="29280"/>
                    <a:pt x="1340691" y="65398"/>
                  </a:cubicBezTo>
                  <a:lnTo>
                    <a:pt x="1340691" y="168262"/>
                  </a:lnTo>
                  <a:cubicBezTo>
                    <a:pt x="1340691" y="185607"/>
                    <a:pt x="1333801" y="202241"/>
                    <a:pt x="1321536" y="214506"/>
                  </a:cubicBezTo>
                  <a:cubicBezTo>
                    <a:pt x="1309272" y="226770"/>
                    <a:pt x="1292638" y="233660"/>
                    <a:pt x="1275293" y="233660"/>
                  </a:cubicBezTo>
                  <a:lnTo>
                    <a:pt x="65398" y="233660"/>
                  </a:lnTo>
                  <a:cubicBezTo>
                    <a:pt x="29280" y="233660"/>
                    <a:pt x="0" y="204381"/>
                    <a:pt x="0" y="168262"/>
                  </a:cubicBezTo>
                  <a:lnTo>
                    <a:pt x="0" y="65398"/>
                  </a:lnTo>
                  <a:cubicBezTo>
                    <a:pt x="0" y="48053"/>
                    <a:pt x="6890" y="31419"/>
                    <a:pt x="19155" y="19155"/>
                  </a:cubicBezTo>
                  <a:cubicBezTo>
                    <a:pt x="31419" y="6890"/>
                    <a:pt x="48053" y="0"/>
                    <a:pt x="65398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340691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578976" y="7030695"/>
            <a:ext cx="5090436" cy="887178"/>
            <a:chOff x="0" y="0"/>
            <a:chExt cx="1340691" cy="23366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340691" cy="233660"/>
            </a:xfrm>
            <a:custGeom>
              <a:avLst/>
              <a:gdLst/>
              <a:ahLst/>
              <a:cxnLst/>
              <a:rect r="r" b="b" t="t" l="l"/>
              <a:pathLst>
                <a:path h="233660" w="1340691">
                  <a:moveTo>
                    <a:pt x="65398" y="0"/>
                  </a:moveTo>
                  <a:lnTo>
                    <a:pt x="1275293" y="0"/>
                  </a:lnTo>
                  <a:cubicBezTo>
                    <a:pt x="1311412" y="0"/>
                    <a:pt x="1340691" y="29280"/>
                    <a:pt x="1340691" y="65398"/>
                  </a:cubicBezTo>
                  <a:lnTo>
                    <a:pt x="1340691" y="168262"/>
                  </a:lnTo>
                  <a:cubicBezTo>
                    <a:pt x="1340691" y="185607"/>
                    <a:pt x="1333801" y="202241"/>
                    <a:pt x="1321536" y="214506"/>
                  </a:cubicBezTo>
                  <a:cubicBezTo>
                    <a:pt x="1309272" y="226770"/>
                    <a:pt x="1292638" y="233660"/>
                    <a:pt x="1275293" y="233660"/>
                  </a:cubicBezTo>
                  <a:lnTo>
                    <a:pt x="65398" y="233660"/>
                  </a:lnTo>
                  <a:cubicBezTo>
                    <a:pt x="29280" y="233660"/>
                    <a:pt x="0" y="204381"/>
                    <a:pt x="0" y="168262"/>
                  </a:cubicBezTo>
                  <a:lnTo>
                    <a:pt x="0" y="65398"/>
                  </a:lnTo>
                  <a:cubicBezTo>
                    <a:pt x="0" y="48053"/>
                    <a:pt x="6890" y="31419"/>
                    <a:pt x="19155" y="19155"/>
                  </a:cubicBezTo>
                  <a:cubicBezTo>
                    <a:pt x="31419" y="6890"/>
                    <a:pt x="48053" y="0"/>
                    <a:pt x="65398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1340691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618588" y="4647298"/>
            <a:ext cx="1017371" cy="887178"/>
            <a:chOff x="0" y="0"/>
            <a:chExt cx="267949" cy="23366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578976" y="4642970"/>
            <a:ext cx="1017371" cy="887178"/>
            <a:chOff x="0" y="0"/>
            <a:chExt cx="267949" cy="23366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578976" y="5838717"/>
            <a:ext cx="1017371" cy="887178"/>
            <a:chOff x="0" y="0"/>
            <a:chExt cx="267949" cy="23366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9578976" y="7030695"/>
            <a:ext cx="1017371" cy="887178"/>
            <a:chOff x="0" y="0"/>
            <a:chExt cx="267949" cy="23366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3618588" y="5838717"/>
            <a:ext cx="1017371" cy="887178"/>
            <a:chOff x="0" y="0"/>
            <a:chExt cx="267949" cy="23366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3618588" y="7030695"/>
            <a:ext cx="1017371" cy="887178"/>
            <a:chOff x="0" y="0"/>
            <a:chExt cx="267949" cy="23366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5168147" y="4759470"/>
            <a:ext cx="3245306" cy="51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4"/>
              </a:lnSpc>
              <a:spcBef>
                <a:spcPct val="0"/>
              </a:spcBef>
            </a:pPr>
            <a:r>
              <a:rPr lang="en-US" sz="2695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기본급여 2,156,880원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128535" y="4760726"/>
            <a:ext cx="3498683" cy="51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4"/>
              </a:lnSpc>
              <a:spcBef>
                <a:spcPct val="0"/>
              </a:spcBef>
            </a:pPr>
            <a:r>
              <a:rPr lang="en-US" sz="2695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기본급 2,096,270원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168147" y="5953961"/>
            <a:ext cx="3245306" cy="51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4"/>
              </a:lnSpc>
              <a:spcBef>
                <a:spcPct val="0"/>
              </a:spcBef>
            </a:pPr>
            <a:r>
              <a:rPr lang="en-US" sz="2695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식대 60,610원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1128535" y="5955217"/>
            <a:ext cx="3498683" cy="51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4"/>
              </a:lnSpc>
              <a:spcBef>
                <a:spcPct val="0"/>
              </a:spcBef>
            </a:pPr>
            <a:r>
              <a:rPr lang="en-US" sz="2695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인센티브 0~45만원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5168147" y="7145939"/>
            <a:ext cx="3245306" cy="51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4"/>
              </a:lnSpc>
              <a:spcBef>
                <a:spcPct val="0"/>
              </a:spcBef>
            </a:pPr>
            <a:r>
              <a:rPr lang="en-US" sz="2695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식대 비과세 적용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1128535" y="7147195"/>
            <a:ext cx="3498683" cy="515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4"/>
              </a:lnSpc>
              <a:spcBef>
                <a:spcPct val="0"/>
              </a:spcBef>
            </a:pPr>
            <a:r>
              <a:rPr lang="en-US" sz="2695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월 만근 기준 지급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3860244" y="4768995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01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9820632" y="4768995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04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3860244" y="5963486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02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9820632" y="5963486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05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3860244" y="7155464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03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9820632" y="7155464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06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5567886" y="2202332"/>
            <a:ext cx="7152228" cy="1319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30"/>
              </a:lnSpc>
              <a:spcBef>
                <a:spcPct val="0"/>
              </a:spcBef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급여조건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417531" y="2788024"/>
            <a:ext cx="7115153" cy="1515136"/>
            <a:chOff x="0" y="0"/>
            <a:chExt cx="1873950" cy="39904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417531" y="4820863"/>
            <a:ext cx="7115153" cy="1515136"/>
            <a:chOff x="0" y="0"/>
            <a:chExt cx="1873950" cy="3990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417531" y="6857746"/>
            <a:ext cx="7115153" cy="1515136"/>
            <a:chOff x="0" y="0"/>
            <a:chExt cx="1873950" cy="39904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73950" cy="399048"/>
            </a:xfrm>
            <a:custGeom>
              <a:avLst/>
              <a:gdLst/>
              <a:ahLst/>
              <a:cxnLst/>
              <a:rect r="r" b="b" t="t" l="l"/>
              <a:pathLst>
                <a:path h="399048" w="1873950">
                  <a:moveTo>
                    <a:pt x="25026" y="0"/>
                  </a:moveTo>
                  <a:lnTo>
                    <a:pt x="1848924" y="0"/>
                  </a:lnTo>
                  <a:cubicBezTo>
                    <a:pt x="1855561" y="0"/>
                    <a:pt x="1861926" y="2637"/>
                    <a:pt x="1866620" y="7330"/>
                  </a:cubicBezTo>
                  <a:cubicBezTo>
                    <a:pt x="1871313" y="12023"/>
                    <a:pt x="1873950" y="18389"/>
                    <a:pt x="1873950" y="25026"/>
                  </a:cubicBezTo>
                  <a:lnTo>
                    <a:pt x="1873950" y="374022"/>
                  </a:lnTo>
                  <a:cubicBezTo>
                    <a:pt x="1873950" y="380660"/>
                    <a:pt x="1871313" y="387025"/>
                    <a:pt x="1866620" y="391718"/>
                  </a:cubicBezTo>
                  <a:cubicBezTo>
                    <a:pt x="1861926" y="396412"/>
                    <a:pt x="1855561" y="399048"/>
                    <a:pt x="1848924" y="399048"/>
                  </a:cubicBezTo>
                  <a:lnTo>
                    <a:pt x="25026" y="399048"/>
                  </a:lnTo>
                  <a:cubicBezTo>
                    <a:pt x="18389" y="399048"/>
                    <a:pt x="12023" y="396412"/>
                    <a:pt x="7330" y="391718"/>
                  </a:cubicBezTo>
                  <a:cubicBezTo>
                    <a:pt x="2637" y="387025"/>
                    <a:pt x="0" y="380660"/>
                    <a:pt x="0" y="374022"/>
                  </a:cubicBezTo>
                  <a:lnTo>
                    <a:pt x="0" y="25026"/>
                  </a:lnTo>
                  <a:cubicBezTo>
                    <a:pt x="0" y="18389"/>
                    <a:pt x="2637" y="12023"/>
                    <a:pt x="7330" y="7330"/>
                  </a:cubicBezTo>
                  <a:cubicBezTo>
                    <a:pt x="12023" y="2637"/>
                    <a:pt x="18389" y="0"/>
                    <a:pt x="250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873950" cy="4466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2998739" y="5270047"/>
            <a:ext cx="2798330" cy="3480184"/>
          </a:xfrm>
          <a:custGeom>
            <a:avLst/>
            <a:gdLst/>
            <a:ahLst/>
            <a:cxnLst/>
            <a:rect r="r" b="b" t="t" l="l"/>
            <a:pathLst>
              <a:path h="3480184" w="2798330">
                <a:moveTo>
                  <a:pt x="0" y="0"/>
                </a:moveTo>
                <a:lnTo>
                  <a:pt x="2798330" y="0"/>
                </a:lnTo>
                <a:lnTo>
                  <a:pt x="2798330" y="3480184"/>
                </a:lnTo>
                <a:lnTo>
                  <a:pt x="0" y="3480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630844" y="2409152"/>
            <a:ext cx="4951186" cy="2681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730"/>
              </a:lnSpc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고용</a:t>
            </a:r>
          </a:p>
          <a:p>
            <a:pPr algn="l" marL="0" indent="0" lvl="0">
              <a:lnSpc>
                <a:spcPts val="10730"/>
              </a:lnSpc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형태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50066" y="3086868"/>
            <a:ext cx="5618129" cy="412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유베이스 정규직 채용 (시용계약 3개월 적용)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250066" y="5119707"/>
            <a:ext cx="5618129" cy="412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시용기간 중 업무 적격 여부 평가 진행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250066" y="7156590"/>
            <a:ext cx="5618129" cy="412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부적격 판정 시 계약 연장 또는 채용 거부 가능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7908845" y="2561552"/>
            <a:ext cx="1017371" cy="887178"/>
            <a:chOff x="0" y="0"/>
            <a:chExt cx="267949" cy="23366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7908845" y="4594391"/>
            <a:ext cx="1017371" cy="887178"/>
            <a:chOff x="0" y="0"/>
            <a:chExt cx="267949" cy="23366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7908845" y="6631274"/>
            <a:ext cx="1017371" cy="887178"/>
            <a:chOff x="0" y="0"/>
            <a:chExt cx="267949" cy="23366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67949" cy="233660"/>
            </a:xfrm>
            <a:custGeom>
              <a:avLst/>
              <a:gdLst/>
              <a:ahLst/>
              <a:cxnLst/>
              <a:rect r="r" b="b" t="t" l="l"/>
              <a:pathLst>
                <a:path h="233660" w="267949">
                  <a:moveTo>
                    <a:pt x="116830" y="0"/>
                  </a:moveTo>
                  <a:lnTo>
                    <a:pt x="151119" y="0"/>
                  </a:lnTo>
                  <a:cubicBezTo>
                    <a:pt x="215643" y="0"/>
                    <a:pt x="267949" y="52307"/>
                    <a:pt x="267949" y="116830"/>
                  </a:cubicBezTo>
                  <a:lnTo>
                    <a:pt x="267949" y="116830"/>
                  </a:lnTo>
                  <a:cubicBezTo>
                    <a:pt x="267949" y="147815"/>
                    <a:pt x="255641" y="177531"/>
                    <a:pt x="233731" y="199441"/>
                  </a:cubicBezTo>
                  <a:cubicBezTo>
                    <a:pt x="211821" y="221351"/>
                    <a:pt x="182105" y="233660"/>
                    <a:pt x="15111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26794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8150501" y="2683249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01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150501" y="4716088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02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150501" y="6752971"/>
            <a:ext cx="534059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b="true" sz="2798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03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3626932" y="4571252"/>
            <a:ext cx="10938886" cy="4020306"/>
            <a:chOff x="0" y="0"/>
            <a:chExt cx="2881023" cy="105884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81023" cy="1058846"/>
            </a:xfrm>
            <a:custGeom>
              <a:avLst/>
              <a:gdLst/>
              <a:ahLst/>
              <a:cxnLst/>
              <a:rect r="r" b="b" t="t" l="l"/>
              <a:pathLst>
                <a:path h="1058846" w="2881023">
                  <a:moveTo>
                    <a:pt x="16278" y="0"/>
                  </a:moveTo>
                  <a:lnTo>
                    <a:pt x="2864745" y="0"/>
                  </a:lnTo>
                  <a:cubicBezTo>
                    <a:pt x="2869062" y="0"/>
                    <a:pt x="2873203" y="1715"/>
                    <a:pt x="2876256" y="4768"/>
                  </a:cubicBezTo>
                  <a:cubicBezTo>
                    <a:pt x="2879308" y="7820"/>
                    <a:pt x="2881023" y="11961"/>
                    <a:pt x="2881023" y="16278"/>
                  </a:cubicBezTo>
                  <a:lnTo>
                    <a:pt x="2881023" y="1042568"/>
                  </a:lnTo>
                  <a:cubicBezTo>
                    <a:pt x="2881023" y="1051558"/>
                    <a:pt x="2873735" y="1058846"/>
                    <a:pt x="2864745" y="1058846"/>
                  </a:cubicBezTo>
                  <a:lnTo>
                    <a:pt x="16278" y="1058846"/>
                  </a:lnTo>
                  <a:cubicBezTo>
                    <a:pt x="7288" y="1058846"/>
                    <a:pt x="0" y="1051558"/>
                    <a:pt x="0" y="1042568"/>
                  </a:cubicBezTo>
                  <a:lnTo>
                    <a:pt x="0" y="16278"/>
                  </a:lnTo>
                  <a:cubicBezTo>
                    <a:pt x="0" y="7288"/>
                    <a:pt x="7288" y="0"/>
                    <a:pt x="162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2881023" cy="1106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597346" y="1158388"/>
            <a:ext cx="3334628" cy="4759423"/>
          </a:xfrm>
          <a:custGeom>
            <a:avLst/>
            <a:gdLst/>
            <a:ahLst/>
            <a:cxnLst/>
            <a:rect r="r" b="b" t="t" l="l"/>
            <a:pathLst>
              <a:path h="4759423" w="3334628">
                <a:moveTo>
                  <a:pt x="0" y="0"/>
                </a:moveTo>
                <a:lnTo>
                  <a:pt x="3334628" y="0"/>
                </a:lnTo>
                <a:lnTo>
                  <a:pt x="3334628" y="4759423"/>
                </a:lnTo>
                <a:lnTo>
                  <a:pt x="0" y="4759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6551157" y="4127663"/>
            <a:ext cx="5090436" cy="887178"/>
            <a:chOff x="0" y="0"/>
            <a:chExt cx="1340691" cy="23366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40691" cy="233660"/>
            </a:xfrm>
            <a:custGeom>
              <a:avLst/>
              <a:gdLst/>
              <a:ahLst/>
              <a:cxnLst/>
              <a:rect r="r" b="b" t="t" l="l"/>
              <a:pathLst>
                <a:path h="233660" w="1340691">
                  <a:moveTo>
                    <a:pt x="65398" y="0"/>
                  </a:moveTo>
                  <a:lnTo>
                    <a:pt x="1275293" y="0"/>
                  </a:lnTo>
                  <a:cubicBezTo>
                    <a:pt x="1311412" y="0"/>
                    <a:pt x="1340691" y="29280"/>
                    <a:pt x="1340691" y="65398"/>
                  </a:cubicBezTo>
                  <a:lnTo>
                    <a:pt x="1340691" y="168262"/>
                  </a:lnTo>
                  <a:cubicBezTo>
                    <a:pt x="1340691" y="185607"/>
                    <a:pt x="1333801" y="202241"/>
                    <a:pt x="1321536" y="214506"/>
                  </a:cubicBezTo>
                  <a:cubicBezTo>
                    <a:pt x="1309272" y="226770"/>
                    <a:pt x="1292638" y="233660"/>
                    <a:pt x="1275293" y="233660"/>
                  </a:cubicBezTo>
                  <a:lnTo>
                    <a:pt x="65398" y="233660"/>
                  </a:lnTo>
                  <a:cubicBezTo>
                    <a:pt x="29280" y="233660"/>
                    <a:pt x="0" y="204381"/>
                    <a:pt x="0" y="168262"/>
                  </a:cubicBezTo>
                  <a:lnTo>
                    <a:pt x="0" y="65398"/>
                  </a:lnTo>
                  <a:cubicBezTo>
                    <a:pt x="0" y="48053"/>
                    <a:pt x="6890" y="31419"/>
                    <a:pt x="19155" y="19155"/>
                  </a:cubicBezTo>
                  <a:cubicBezTo>
                    <a:pt x="31419" y="6890"/>
                    <a:pt x="48053" y="0"/>
                    <a:pt x="65398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1340691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572254" y="4252655"/>
            <a:ext cx="5048242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근무 위치 정보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487621" y="5455941"/>
            <a:ext cx="9312758" cy="1250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📍 서울 강남구 테헤란로 123, 여삼빌딩 14층</a:t>
            </a:r>
          </a:p>
          <a:p>
            <a:pPr algn="just" marL="0" indent="0" lvl="0">
              <a:lnSpc>
                <a:spcPts val="336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🚶 강남역 도보 4분 거리</a:t>
            </a:r>
          </a:p>
          <a:p>
            <a:pPr algn="just" marL="0" indent="0" lvl="0">
              <a:lnSpc>
                <a:spcPts val="336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편리한 교통 환경과 쾌적한 근무 공간에서 함께 일할 동료를 기다립니다.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567886" y="2202332"/>
            <a:ext cx="7152228" cy="1319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30"/>
              </a:lnSpc>
              <a:spcBef>
                <a:spcPct val="0"/>
              </a:spcBef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근무장소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975113" y="5089781"/>
            <a:ext cx="4568248" cy="3080367"/>
            <a:chOff x="0" y="0"/>
            <a:chExt cx="1203160" cy="8112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814440" y="5089781"/>
            <a:ext cx="4568248" cy="3080367"/>
            <a:chOff x="0" y="0"/>
            <a:chExt cx="1203160" cy="8112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649389" y="5089781"/>
            <a:ext cx="4568248" cy="3080367"/>
            <a:chOff x="0" y="0"/>
            <a:chExt cx="1203160" cy="81129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14535" y="4646192"/>
            <a:ext cx="3889404" cy="887178"/>
            <a:chOff x="0" y="0"/>
            <a:chExt cx="1024370" cy="23366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153863" y="4646192"/>
            <a:ext cx="3889404" cy="887178"/>
            <a:chOff x="0" y="0"/>
            <a:chExt cx="1024370" cy="2336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988811" y="4646192"/>
            <a:ext cx="3889404" cy="887178"/>
            <a:chOff x="0" y="0"/>
            <a:chExt cx="1024370" cy="23366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2830302" y="1600635"/>
            <a:ext cx="2883507" cy="2625365"/>
          </a:xfrm>
          <a:custGeom>
            <a:avLst/>
            <a:gdLst/>
            <a:ahLst/>
            <a:cxnLst/>
            <a:rect r="r" b="b" t="t" l="l"/>
            <a:pathLst>
              <a:path h="2625365" w="2883507">
                <a:moveTo>
                  <a:pt x="0" y="0"/>
                </a:moveTo>
                <a:lnTo>
                  <a:pt x="2883507" y="0"/>
                </a:lnTo>
                <a:lnTo>
                  <a:pt x="2883507" y="2625365"/>
                </a:lnTo>
                <a:lnTo>
                  <a:pt x="0" y="26253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314535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면접 일시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151673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면접 장소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992289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준비 사항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463128" y="6057245"/>
            <a:ext cx="3740811" cy="1250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📅 7월 3일(금)</a:t>
            </a:r>
          </a:p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오후 2시 (14:00)</a:t>
            </a:r>
          </a:p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정시 도착 필수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273594" y="6057245"/>
            <a:ext cx="3740811" cy="1250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📍 서울 강남구</a:t>
            </a:r>
          </a:p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테헤란로 123</a:t>
            </a:r>
          </a:p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여삼빌딩 14층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066585" y="6057245"/>
            <a:ext cx="3740811" cy="1250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강남역 도보 4분</a:t>
            </a:r>
          </a:p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이력서 지참</a:t>
            </a:r>
          </a:p>
          <a:p>
            <a:pPr algn="just" marL="0" indent="0" lvl="0">
              <a:lnSpc>
                <a:spcPts val="3363"/>
              </a:lnSpc>
              <a:spcBef>
                <a:spcPct val="0"/>
              </a:spcBef>
            </a:pPr>
            <a:r>
              <a:rPr lang="en-US" sz="2198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신분증 필수 지참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567886" y="2202332"/>
            <a:ext cx="7152228" cy="1319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30"/>
              </a:lnSpc>
              <a:spcBef>
                <a:spcPct val="0"/>
              </a:spcBef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면접 일정 안내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825804" y="5274510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3165379" y="4845208"/>
            <a:ext cx="895527" cy="887178"/>
            <a:chOff x="0" y="0"/>
            <a:chExt cx="235859" cy="23366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5859" cy="233660"/>
            </a:xfrm>
            <a:custGeom>
              <a:avLst/>
              <a:gdLst/>
              <a:ahLst/>
              <a:cxnLst/>
              <a:rect r="r" b="b" t="t" l="l"/>
              <a:pathLst>
                <a:path h="233660" w="235859">
                  <a:moveTo>
                    <a:pt x="116830" y="0"/>
                  </a:moveTo>
                  <a:lnTo>
                    <a:pt x="119029" y="0"/>
                  </a:lnTo>
                  <a:cubicBezTo>
                    <a:pt x="150014" y="0"/>
                    <a:pt x="179730" y="12309"/>
                    <a:pt x="201640" y="34219"/>
                  </a:cubicBezTo>
                  <a:cubicBezTo>
                    <a:pt x="223550" y="56129"/>
                    <a:pt x="235859" y="85845"/>
                    <a:pt x="235859" y="116830"/>
                  </a:cubicBezTo>
                  <a:lnTo>
                    <a:pt x="235859" y="116830"/>
                  </a:lnTo>
                  <a:cubicBezTo>
                    <a:pt x="235859" y="181353"/>
                    <a:pt x="183552" y="233660"/>
                    <a:pt x="11902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23585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933274" y="4845208"/>
            <a:ext cx="895527" cy="887178"/>
            <a:chOff x="0" y="0"/>
            <a:chExt cx="235859" cy="23366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35859" cy="233660"/>
            </a:xfrm>
            <a:custGeom>
              <a:avLst/>
              <a:gdLst/>
              <a:ahLst/>
              <a:cxnLst/>
              <a:rect r="r" b="b" t="t" l="l"/>
              <a:pathLst>
                <a:path h="233660" w="235859">
                  <a:moveTo>
                    <a:pt x="116830" y="0"/>
                  </a:moveTo>
                  <a:lnTo>
                    <a:pt x="119029" y="0"/>
                  </a:lnTo>
                  <a:cubicBezTo>
                    <a:pt x="150014" y="0"/>
                    <a:pt x="179730" y="12309"/>
                    <a:pt x="201640" y="34219"/>
                  </a:cubicBezTo>
                  <a:cubicBezTo>
                    <a:pt x="223550" y="56129"/>
                    <a:pt x="235859" y="85845"/>
                    <a:pt x="235859" y="116830"/>
                  </a:cubicBezTo>
                  <a:lnTo>
                    <a:pt x="235859" y="116830"/>
                  </a:lnTo>
                  <a:cubicBezTo>
                    <a:pt x="235859" y="181353"/>
                    <a:pt x="183552" y="233660"/>
                    <a:pt x="11902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23585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701168" y="4845208"/>
            <a:ext cx="895527" cy="887178"/>
            <a:chOff x="0" y="0"/>
            <a:chExt cx="235859" cy="23366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35859" cy="233660"/>
            </a:xfrm>
            <a:custGeom>
              <a:avLst/>
              <a:gdLst/>
              <a:ahLst/>
              <a:cxnLst/>
              <a:rect r="r" b="b" t="t" l="l"/>
              <a:pathLst>
                <a:path h="233660" w="235859">
                  <a:moveTo>
                    <a:pt x="116830" y="0"/>
                  </a:moveTo>
                  <a:lnTo>
                    <a:pt x="119029" y="0"/>
                  </a:lnTo>
                  <a:cubicBezTo>
                    <a:pt x="150014" y="0"/>
                    <a:pt x="179730" y="12309"/>
                    <a:pt x="201640" y="34219"/>
                  </a:cubicBezTo>
                  <a:cubicBezTo>
                    <a:pt x="223550" y="56129"/>
                    <a:pt x="235859" y="85845"/>
                    <a:pt x="235859" y="116830"/>
                  </a:cubicBezTo>
                  <a:lnTo>
                    <a:pt x="235859" y="116830"/>
                  </a:lnTo>
                  <a:cubicBezTo>
                    <a:pt x="235859" y="181353"/>
                    <a:pt x="183552" y="233660"/>
                    <a:pt x="11902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47625"/>
              <a:ext cx="23585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4469063" y="4845208"/>
            <a:ext cx="895527" cy="887178"/>
            <a:chOff x="0" y="0"/>
            <a:chExt cx="235859" cy="23366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35859" cy="233660"/>
            </a:xfrm>
            <a:custGeom>
              <a:avLst/>
              <a:gdLst/>
              <a:ahLst/>
              <a:cxnLst/>
              <a:rect r="r" b="b" t="t" l="l"/>
              <a:pathLst>
                <a:path h="233660" w="235859">
                  <a:moveTo>
                    <a:pt x="116830" y="0"/>
                  </a:moveTo>
                  <a:lnTo>
                    <a:pt x="119029" y="0"/>
                  </a:lnTo>
                  <a:cubicBezTo>
                    <a:pt x="150014" y="0"/>
                    <a:pt x="179730" y="12309"/>
                    <a:pt x="201640" y="34219"/>
                  </a:cubicBezTo>
                  <a:cubicBezTo>
                    <a:pt x="223550" y="56129"/>
                    <a:pt x="235859" y="85845"/>
                    <a:pt x="235859" y="116830"/>
                  </a:cubicBezTo>
                  <a:lnTo>
                    <a:pt x="235859" y="116830"/>
                  </a:lnTo>
                  <a:cubicBezTo>
                    <a:pt x="235859" y="181353"/>
                    <a:pt x="183552" y="233660"/>
                    <a:pt x="119029" y="233660"/>
                  </a:cubicBezTo>
                  <a:lnTo>
                    <a:pt x="116830" y="233660"/>
                  </a:lnTo>
                  <a:cubicBezTo>
                    <a:pt x="52307" y="233660"/>
                    <a:pt x="0" y="181353"/>
                    <a:pt x="0" y="116830"/>
                  </a:cubicBezTo>
                  <a:lnTo>
                    <a:pt x="0" y="116830"/>
                  </a:lnTo>
                  <a:cubicBezTo>
                    <a:pt x="0" y="52307"/>
                    <a:pt x="52307" y="0"/>
                    <a:pt x="116830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47625"/>
              <a:ext cx="235859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6275513" y="8294359"/>
            <a:ext cx="1543014" cy="1566511"/>
          </a:xfrm>
          <a:custGeom>
            <a:avLst/>
            <a:gdLst/>
            <a:ahLst/>
            <a:cxnLst/>
            <a:rect r="r" b="b" t="t" l="l"/>
            <a:pathLst>
              <a:path h="1566511" w="1543014">
                <a:moveTo>
                  <a:pt x="0" y="0"/>
                </a:moveTo>
                <a:lnTo>
                  <a:pt x="1543014" y="0"/>
                </a:lnTo>
                <a:lnTo>
                  <a:pt x="1543014" y="1566511"/>
                </a:lnTo>
                <a:lnTo>
                  <a:pt x="0" y="15665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2043585" y="6818805"/>
            <a:ext cx="3126127" cy="833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10"/>
              </a:lnSpc>
              <a:spcBef>
                <a:spcPct val="0"/>
              </a:spcBef>
            </a:pPr>
            <a:r>
              <a:rPr lang="en-US" sz="2163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7월 6일(월) ~ 7월 10일(금)</a:t>
            </a:r>
          </a:p>
          <a:p>
            <a:pPr algn="just" marL="0" indent="0" lvl="0">
              <a:lnSpc>
                <a:spcPts val="3310"/>
              </a:lnSpc>
              <a:spcBef>
                <a:spcPct val="0"/>
              </a:spcBef>
            </a:pPr>
            <a:r>
              <a:rPr lang="en-US" sz="2163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총 5일간 진행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811480" y="6818805"/>
            <a:ext cx="3126127" cy="833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10"/>
              </a:lnSpc>
              <a:spcBef>
                <a:spcPct val="0"/>
              </a:spcBef>
            </a:pPr>
            <a:r>
              <a:rPr lang="en-US" sz="2163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매일 10:00 ~ 17:00</a:t>
            </a:r>
          </a:p>
          <a:p>
            <a:pPr algn="just" marL="0" indent="0" lvl="0">
              <a:lnSpc>
                <a:spcPts val="3310"/>
              </a:lnSpc>
              <a:spcBef>
                <a:spcPct val="0"/>
              </a:spcBef>
            </a:pPr>
            <a:r>
              <a:rPr lang="en-US" sz="2163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(1일 7시간 교육)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588770" y="6818805"/>
            <a:ext cx="3126127" cy="833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10"/>
              </a:lnSpc>
              <a:spcBef>
                <a:spcPct val="0"/>
              </a:spcBef>
            </a:pPr>
            <a:r>
              <a:rPr lang="en-US" sz="2163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일 61,920원 지급</a:t>
            </a:r>
          </a:p>
          <a:p>
            <a:pPr algn="just" marL="0" indent="0" lvl="0">
              <a:lnSpc>
                <a:spcPts val="3310"/>
              </a:lnSpc>
              <a:spcBef>
                <a:spcPct val="0"/>
              </a:spcBef>
            </a:pPr>
            <a:r>
              <a:rPr lang="en-US" sz="2163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(식대 포함 금액)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375585" y="6818805"/>
            <a:ext cx="3126127" cy="833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10"/>
              </a:lnSpc>
              <a:spcBef>
                <a:spcPct val="0"/>
              </a:spcBef>
            </a:pPr>
            <a:r>
              <a:rPr lang="en-US" sz="2163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교육 중 이탈 시 해당 일수만큼 교육비 지급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043585" y="5971177"/>
            <a:ext cx="3139115" cy="589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2"/>
              </a:lnSpc>
              <a:spcBef>
                <a:spcPct val="0"/>
              </a:spcBef>
            </a:pPr>
            <a:r>
              <a:rPr lang="en-US" b="true" sz="3197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교육 기간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811480" y="5971177"/>
            <a:ext cx="3139115" cy="589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2"/>
              </a:lnSpc>
              <a:spcBef>
                <a:spcPct val="0"/>
              </a:spcBef>
            </a:pPr>
            <a:r>
              <a:rPr lang="en-US" b="true" sz="3197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교육 시간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588770" y="5971177"/>
            <a:ext cx="3139115" cy="589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2"/>
              </a:lnSpc>
              <a:spcBef>
                <a:spcPct val="0"/>
              </a:spcBef>
            </a:pPr>
            <a:r>
              <a:rPr lang="en-US" b="true" sz="3197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교육비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375585" y="5971177"/>
            <a:ext cx="3139115" cy="589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2"/>
              </a:lnSpc>
              <a:spcBef>
                <a:spcPct val="0"/>
              </a:spcBef>
            </a:pPr>
            <a:r>
              <a:rPr lang="en-US" b="true" sz="3197">
                <a:solidFill>
                  <a:srgbClr val="000000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이탈 시 지급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346113" y="4956946"/>
            <a:ext cx="534059" cy="522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13"/>
              </a:lnSpc>
              <a:spcBef>
                <a:spcPct val="0"/>
              </a:spcBef>
            </a:pPr>
            <a:r>
              <a:rPr lang="en-US" b="true" sz="2754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01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114008" y="4986112"/>
            <a:ext cx="534059" cy="522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13"/>
              </a:lnSpc>
              <a:spcBef>
                <a:spcPct val="0"/>
              </a:spcBef>
            </a:pPr>
            <a:r>
              <a:rPr lang="en-US" b="true" sz="2754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02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886326" y="4986112"/>
            <a:ext cx="534059" cy="522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13"/>
              </a:lnSpc>
              <a:spcBef>
                <a:spcPct val="0"/>
              </a:spcBef>
            </a:pPr>
            <a:r>
              <a:rPr lang="en-US" b="true" sz="2754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03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4649797" y="4971234"/>
            <a:ext cx="534059" cy="522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13"/>
              </a:lnSpc>
              <a:spcBef>
                <a:spcPct val="0"/>
              </a:spcBef>
            </a:pPr>
            <a:r>
              <a:rPr lang="en-US" b="true" sz="2754">
                <a:solidFill>
                  <a:srgbClr val="FFFFFF"/>
                </a:solidFill>
                <a:latin typeface="Nanum Square Round Bold"/>
                <a:ea typeface="Nanum Square Round Bold"/>
                <a:cs typeface="Nanum Square Round Bold"/>
                <a:sym typeface="Nanum Square Round Bold"/>
              </a:rPr>
              <a:t>04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567886" y="2202332"/>
            <a:ext cx="7152228" cy="1319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30"/>
              </a:lnSpc>
              <a:spcBef>
                <a:spcPct val="0"/>
              </a:spcBef>
            </a:pPr>
            <a:r>
              <a:rPr lang="en-US" sz="7664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교육 일정 안내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054" y="894170"/>
            <a:ext cx="16541142" cy="8603886"/>
            <a:chOff x="0" y="0"/>
            <a:chExt cx="4356515" cy="2266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5804" y="788945"/>
            <a:ext cx="16541142" cy="8603886"/>
            <a:chOff x="0" y="0"/>
            <a:chExt cx="4356515" cy="22660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56515" cy="2266044"/>
            </a:xfrm>
            <a:custGeom>
              <a:avLst/>
              <a:gdLst/>
              <a:ahLst/>
              <a:cxnLst/>
              <a:rect r="r" b="b" t="t" l="l"/>
              <a:pathLst>
                <a:path h="2266044" w="4356515">
                  <a:moveTo>
                    <a:pt x="10765" y="0"/>
                  </a:moveTo>
                  <a:lnTo>
                    <a:pt x="4345750" y="0"/>
                  </a:lnTo>
                  <a:cubicBezTo>
                    <a:pt x="4348605" y="0"/>
                    <a:pt x="4351343" y="1134"/>
                    <a:pt x="4353362" y="3153"/>
                  </a:cubicBezTo>
                  <a:cubicBezTo>
                    <a:pt x="4355381" y="5172"/>
                    <a:pt x="4356515" y="7910"/>
                    <a:pt x="4356515" y="10765"/>
                  </a:cubicBezTo>
                  <a:lnTo>
                    <a:pt x="4356515" y="2255279"/>
                  </a:lnTo>
                  <a:cubicBezTo>
                    <a:pt x="4356515" y="2261224"/>
                    <a:pt x="4351695" y="2266044"/>
                    <a:pt x="4345750" y="2266044"/>
                  </a:cubicBezTo>
                  <a:lnTo>
                    <a:pt x="10765" y="2266044"/>
                  </a:lnTo>
                  <a:cubicBezTo>
                    <a:pt x="7910" y="2266044"/>
                    <a:pt x="5172" y="2264910"/>
                    <a:pt x="3153" y="2262891"/>
                  </a:cubicBezTo>
                  <a:cubicBezTo>
                    <a:pt x="1134" y="2260872"/>
                    <a:pt x="0" y="2258134"/>
                    <a:pt x="0" y="2255279"/>
                  </a:cubicBezTo>
                  <a:lnTo>
                    <a:pt x="0" y="10765"/>
                  </a:lnTo>
                  <a:cubicBezTo>
                    <a:pt x="0" y="7910"/>
                    <a:pt x="1134" y="5172"/>
                    <a:pt x="3153" y="3153"/>
                  </a:cubicBezTo>
                  <a:cubicBezTo>
                    <a:pt x="5172" y="1134"/>
                    <a:pt x="7910" y="0"/>
                    <a:pt x="1076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356515" cy="231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825804" y="1657442"/>
            <a:ext cx="1654114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389943" y="1176191"/>
            <a:ext cx="556995" cy="139249"/>
          </a:xfrm>
          <a:custGeom>
            <a:avLst/>
            <a:gdLst/>
            <a:ahLst/>
            <a:cxnLst/>
            <a:rect r="r" b="b" t="t" l="l"/>
            <a:pathLst>
              <a:path h="139249" w="556995">
                <a:moveTo>
                  <a:pt x="0" y="0"/>
                </a:moveTo>
                <a:lnTo>
                  <a:pt x="556995" y="0"/>
                </a:lnTo>
                <a:lnTo>
                  <a:pt x="556995" y="139249"/>
                </a:lnTo>
                <a:lnTo>
                  <a:pt x="0" y="139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975113" y="5089781"/>
            <a:ext cx="4568248" cy="3080367"/>
            <a:chOff x="0" y="0"/>
            <a:chExt cx="1203160" cy="8112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814440" y="5089781"/>
            <a:ext cx="4568248" cy="3080367"/>
            <a:chOff x="0" y="0"/>
            <a:chExt cx="1203160" cy="8112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649389" y="5089781"/>
            <a:ext cx="4568248" cy="3080367"/>
            <a:chOff x="0" y="0"/>
            <a:chExt cx="1203160" cy="81129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03160" cy="811290"/>
            </a:xfrm>
            <a:custGeom>
              <a:avLst/>
              <a:gdLst/>
              <a:ahLst/>
              <a:cxnLst/>
              <a:rect r="r" b="b" t="t" l="l"/>
              <a:pathLst>
                <a:path h="811290" w="1203160">
                  <a:moveTo>
                    <a:pt x="38979" y="0"/>
                  </a:moveTo>
                  <a:lnTo>
                    <a:pt x="1164181" y="0"/>
                  </a:lnTo>
                  <a:cubicBezTo>
                    <a:pt x="1174519" y="0"/>
                    <a:pt x="1184434" y="4107"/>
                    <a:pt x="1191744" y="11417"/>
                  </a:cubicBezTo>
                  <a:cubicBezTo>
                    <a:pt x="1199053" y="18726"/>
                    <a:pt x="1203160" y="28641"/>
                    <a:pt x="1203160" y="38979"/>
                  </a:cubicBezTo>
                  <a:lnTo>
                    <a:pt x="1203160" y="772312"/>
                  </a:lnTo>
                  <a:cubicBezTo>
                    <a:pt x="1203160" y="793839"/>
                    <a:pt x="1185709" y="811290"/>
                    <a:pt x="1164181" y="811290"/>
                  </a:cubicBezTo>
                  <a:lnTo>
                    <a:pt x="38979" y="811290"/>
                  </a:lnTo>
                  <a:cubicBezTo>
                    <a:pt x="28641" y="811290"/>
                    <a:pt x="18726" y="807184"/>
                    <a:pt x="11417" y="799874"/>
                  </a:cubicBezTo>
                  <a:cubicBezTo>
                    <a:pt x="4107" y="792564"/>
                    <a:pt x="0" y="782649"/>
                    <a:pt x="0" y="772312"/>
                  </a:cubicBezTo>
                  <a:lnTo>
                    <a:pt x="0" y="38979"/>
                  </a:lnTo>
                  <a:cubicBezTo>
                    <a:pt x="0" y="28641"/>
                    <a:pt x="4107" y="18726"/>
                    <a:pt x="11417" y="11417"/>
                  </a:cubicBezTo>
                  <a:cubicBezTo>
                    <a:pt x="18726" y="4107"/>
                    <a:pt x="28641" y="0"/>
                    <a:pt x="3897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203160" cy="858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14535" y="4646192"/>
            <a:ext cx="3889404" cy="887178"/>
            <a:chOff x="0" y="0"/>
            <a:chExt cx="1024370" cy="23366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153863" y="4646192"/>
            <a:ext cx="3889404" cy="887178"/>
            <a:chOff x="0" y="0"/>
            <a:chExt cx="1024370" cy="2336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988811" y="4646192"/>
            <a:ext cx="3889404" cy="887178"/>
            <a:chOff x="0" y="0"/>
            <a:chExt cx="1024370" cy="23366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24370" cy="233660"/>
            </a:xfrm>
            <a:custGeom>
              <a:avLst/>
              <a:gdLst/>
              <a:ahLst/>
              <a:cxnLst/>
              <a:rect r="r" b="b" t="t" l="l"/>
              <a:pathLst>
                <a:path h="233660" w="1024370">
                  <a:moveTo>
                    <a:pt x="85592" y="0"/>
                  </a:moveTo>
                  <a:lnTo>
                    <a:pt x="938778" y="0"/>
                  </a:lnTo>
                  <a:cubicBezTo>
                    <a:pt x="961478" y="0"/>
                    <a:pt x="983249" y="9018"/>
                    <a:pt x="999300" y="25069"/>
                  </a:cubicBezTo>
                  <a:cubicBezTo>
                    <a:pt x="1015352" y="41121"/>
                    <a:pt x="1024370" y="62892"/>
                    <a:pt x="1024370" y="85592"/>
                  </a:cubicBezTo>
                  <a:lnTo>
                    <a:pt x="1024370" y="148068"/>
                  </a:lnTo>
                  <a:cubicBezTo>
                    <a:pt x="1024370" y="170768"/>
                    <a:pt x="1015352" y="192539"/>
                    <a:pt x="999300" y="208591"/>
                  </a:cubicBezTo>
                  <a:cubicBezTo>
                    <a:pt x="983249" y="224642"/>
                    <a:pt x="961478" y="233660"/>
                    <a:pt x="938778" y="233660"/>
                  </a:cubicBezTo>
                  <a:lnTo>
                    <a:pt x="85592" y="233660"/>
                  </a:lnTo>
                  <a:cubicBezTo>
                    <a:pt x="38321" y="233660"/>
                    <a:pt x="0" y="195339"/>
                    <a:pt x="0" y="148068"/>
                  </a:cubicBezTo>
                  <a:lnTo>
                    <a:pt x="0" y="85592"/>
                  </a:lnTo>
                  <a:cubicBezTo>
                    <a:pt x="0" y="62892"/>
                    <a:pt x="9018" y="41121"/>
                    <a:pt x="25069" y="25069"/>
                  </a:cubicBezTo>
                  <a:cubicBezTo>
                    <a:pt x="41121" y="9018"/>
                    <a:pt x="62892" y="0"/>
                    <a:pt x="85592" y="0"/>
                  </a:cubicBezTo>
                  <a:close/>
                </a:path>
              </a:pathLst>
            </a:custGeom>
            <a:solidFill>
              <a:srgbClr val="00000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1024370" cy="2812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2921942" y="1662381"/>
            <a:ext cx="2620139" cy="2994445"/>
          </a:xfrm>
          <a:custGeom>
            <a:avLst/>
            <a:gdLst/>
            <a:ahLst/>
            <a:cxnLst/>
            <a:rect r="r" b="b" t="t" l="l"/>
            <a:pathLst>
              <a:path h="2994445" w="2620139">
                <a:moveTo>
                  <a:pt x="0" y="0"/>
                </a:moveTo>
                <a:lnTo>
                  <a:pt x="2620139" y="0"/>
                </a:lnTo>
                <a:lnTo>
                  <a:pt x="2620139" y="2994445"/>
                </a:lnTo>
                <a:lnTo>
                  <a:pt x="0" y="29944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314535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입사일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151673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교육 이수 조건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992289" y="4772217"/>
            <a:ext cx="3889404" cy="530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80"/>
              </a:lnSpc>
              <a:spcBef>
                <a:spcPct val="0"/>
              </a:spcBef>
            </a:pPr>
            <a:r>
              <a:rPr lang="en-US" sz="2798">
                <a:solidFill>
                  <a:srgbClr val="FFFFFF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최종 입사 결정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463128" y="6076295"/>
            <a:ext cx="3740811" cy="1073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887"/>
              </a:lnSpc>
              <a:spcBef>
                <a:spcPct val="0"/>
              </a:spcBef>
            </a:pPr>
            <a:r>
              <a:rPr lang="en-US" sz="1887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입사일은 2026년 7월 13일(월)입니다. 교육 일정 완료 후 정상적으로 입사가 진행됩니다.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273594" y="6076295"/>
            <a:ext cx="3740811" cy="1073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887"/>
              </a:lnSpc>
              <a:spcBef>
                <a:spcPct val="0"/>
              </a:spcBef>
            </a:pPr>
            <a:r>
              <a:rPr lang="en-US" sz="1887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7월 6일(월) ~ 7월 10일(금) 교육 과정을 반드시 이수해야 하며, 교육 중 이탈 시 입사에 불이익이 있을 수 있습니다.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066585" y="6076295"/>
            <a:ext cx="3740811" cy="1073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887"/>
              </a:lnSpc>
              <a:spcBef>
                <a:spcPct val="0"/>
              </a:spcBef>
            </a:pPr>
            <a:r>
              <a:rPr lang="en-US" sz="1887">
                <a:solidFill>
                  <a:srgbClr val="000000"/>
                </a:solidFill>
                <a:latin typeface="Nanum Square Round"/>
                <a:ea typeface="Nanum Square Round"/>
                <a:cs typeface="Nanum Square Round"/>
                <a:sym typeface="Nanum Square Round"/>
              </a:rPr>
              <a:t>교육 이수 결과 및 최종 평가에 따라 입사 여부가 결정됩니다. 평가 기준 충족 시 7월 13일 정식 입사가 확정됩니다.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567886" y="2211857"/>
            <a:ext cx="7152228" cy="1186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62"/>
              </a:lnSpc>
              <a:spcBef>
                <a:spcPct val="0"/>
              </a:spcBef>
            </a:pPr>
            <a:r>
              <a:rPr lang="en-US" sz="6901">
                <a:solidFill>
                  <a:srgbClr val="000000"/>
                </a:solidFill>
                <a:latin typeface="TDTD강굴림"/>
                <a:ea typeface="TDTD강굴림"/>
                <a:cs typeface="TDTD강굴림"/>
                <a:sym typeface="TDTD강굴림"/>
              </a:rPr>
              <a:t>입사일 및 최종 평가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DAHPvMq07aY</dc:identifier>
  <dcterms:modified xsi:type="dcterms:W3CDTF">2011-08-01T06:04:30Z</dcterms:modified>
  <cp:revision>1</cp:revision>
  <dc:title>삼성전자 가전구독 IB상담 채용 공고</dc:title>
</cp:coreProperties>
</file>